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81" r:id="rId2"/>
    <p:sldId id="285" r:id="rId3"/>
    <p:sldId id="283" r:id="rId4"/>
    <p:sldId id="286" r:id="rId5"/>
    <p:sldId id="280" r:id="rId6"/>
    <p:sldId id="256" r:id="rId7"/>
    <p:sldId id="294" r:id="rId8"/>
    <p:sldId id="293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9" r:id="rId27"/>
    <p:sldId id="274" r:id="rId28"/>
    <p:sldId id="275" r:id="rId29"/>
    <p:sldId id="276" r:id="rId30"/>
    <p:sldId id="277" r:id="rId31"/>
    <p:sldId id="278" r:id="rId32"/>
    <p:sldId id="288" r:id="rId33"/>
    <p:sldId id="289" r:id="rId3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chemeClr val="bg1"/>
    </p:penClr>
  </p:showPr>
  <p:clrMru>
    <a:srgbClr val="66FF33"/>
    <a:srgbClr val="FF0066"/>
    <a:srgbClr val="CC0099"/>
    <a:srgbClr val="3333FF"/>
    <a:srgbClr val="FC1048"/>
    <a:srgbClr val="4F8820"/>
    <a:srgbClr val="4718F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615" autoAdjust="0"/>
    <p:restoredTop sz="86416" autoAdjust="0"/>
  </p:normalViewPr>
  <p:slideViewPr>
    <p:cSldViewPr>
      <p:cViewPr varScale="1">
        <p:scale>
          <a:sx n="79" d="100"/>
          <a:sy n="79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1076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CFDD0DD-0581-435C-92EC-0A5928DAC8DB}" type="datetimeFigureOut">
              <a:rPr lang="ru-RU"/>
              <a:pPr>
                <a:defRPr/>
              </a:pPr>
              <a:t>11.03.2011</a:t>
            </a:fld>
            <a:endParaRPr lang="ru-RU" dirty="0"/>
          </a:p>
        </p:txBody>
      </p:sp>
      <p:sp>
        <p:nvSpPr>
          <p:cNvPr id="1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A446E4B-69E0-48A3-8B5F-D42C2405FC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EFD6E-3593-4621-9A18-D8BC45159EBA}" type="datetimeFigureOut">
              <a:rPr lang="ru-RU"/>
              <a:pPr>
                <a:defRPr/>
              </a:pPr>
              <a:t>11.03.2011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40012-717B-49CB-BC72-A52F8DC1607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0D758-712C-4896-9B41-93C14AB49C04}" type="datetimeFigureOut">
              <a:rPr lang="ru-RU"/>
              <a:pPr>
                <a:defRPr/>
              </a:pPr>
              <a:t>11.03.2011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A937E-796E-443B-9A37-4912A08408D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34D2B-8024-42F1-8430-59412C043098}" type="datetimeFigureOut">
              <a:rPr lang="ru-RU"/>
              <a:pPr>
                <a:defRPr/>
              </a:pPr>
              <a:t>11.03.2011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2CDEB-1B93-42C9-8CA3-545E8577B5F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5" name="Полилиния 4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Полилиния 5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4" name="Полилиния 13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Прямоугольник 22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DC455E-5051-4BCA-B989-1055C2C37A78}" type="datetimeFigureOut">
              <a:rPr lang="ru-RU"/>
              <a:pPr>
                <a:defRPr/>
              </a:pPr>
              <a:t>11.03.2011</a:t>
            </a:fld>
            <a:endParaRPr lang="ru-RU" dirty="0"/>
          </a:p>
        </p:txBody>
      </p:sp>
      <p:sp>
        <p:nvSpPr>
          <p:cNvPr id="2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0BC80BB-0B0E-4965-94C3-B0E8756C38E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D18A4B4-11A0-4B67-BB6B-6BB5C9EC57CF}" type="datetimeFigureOut">
              <a:rPr lang="ru-RU"/>
              <a:pPr>
                <a:defRPr/>
              </a:pPr>
              <a:t>11.03.2011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5036DE-C89A-4695-9216-0A68EC12B9D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Прямоугольник 11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Прямоугольник 12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Прямоугольник 13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Прямоугольник 14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BCE6B6D-2BC9-474D-A0D7-2A88E2D66F1F}" type="datetimeFigureOut">
              <a:rPr lang="ru-RU"/>
              <a:pPr>
                <a:defRPr/>
              </a:pPr>
              <a:t>11.03.2011</a:t>
            </a:fld>
            <a:endParaRPr lang="ru-RU" dirty="0"/>
          </a:p>
        </p:txBody>
      </p:sp>
      <p:sp>
        <p:nvSpPr>
          <p:cNvPr id="1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E1F2AD7-FFD5-4CAB-85FD-97C7E921C84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7C1AB-8886-4AE6-B76A-651BF08D1011}" type="datetimeFigureOut">
              <a:rPr lang="ru-RU"/>
              <a:pPr>
                <a:defRPr/>
              </a:pPr>
              <a:t>11.03.2011</a:t>
            </a:fld>
            <a:endParaRPr lang="ru-RU" dirty="0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D55F2-902A-4FEC-BE19-887F570EFB2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A8773F4-03D1-4098-BEB3-441D013DC370}" type="datetimeFigureOut">
              <a:rPr lang="ru-RU"/>
              <a:pPr>
                <a:defRPr/>
              </a:pPr>
              <a:t>11.03.2011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0F78B28-EB5A-4391-9EFD-BE52D10D94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2C6BA-9EDB-46B6-8CD8-5EB07F5862CE}" type="datetimeFigureOut">
              <a:rPr lang="ru-RU"/>
              <a:pPr>
                <a:defRPr/>
              </a:pPr>
              <a:t>11.03.2011</a:t>
            </a:fld>
            <a:endParaRPr lang="ru-RU" dirty="0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10C06-7141-4062-83CA-7033B06DD30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Группа 1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 rot="16200000">
              <a:off x="6663593" y="1296441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rot="5400000" flipH="1">
              <a:off x="6744513" y="1295466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Группа 25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Прямая соединительная линия 11"/>
            <p:cNvCxnSpPr/>
            <p:nvPr/>
          </p:nvCxnSpPr>
          <p:spPr>
            <a:xfrm rot="16200000">
              <a:off x="6663593" y="1296441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rot="5400000" flipH="1">
              <a:off x="6744513" y="1295466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Группа 29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 rot="16200000">
              <a:off x="6663592" y="1296440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rot="5400000" flipH="1">
              <a:off x="6744512" y="1295466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E86883-1170-401B-AF49-C0A3F73B2A94}" type="datetimeFigureOut">
              <a:rPr lang="ru-RU"/>
              <a:pPr>
                <a:defRPr/>
              </a:pPr>
              <a:t>11.03.2011</a:t>
            </a:fld>
            <a:endParaRPr lang="ru-RU" dirty="0"/>
          </a:p>
        </p:txBody>
      </p:sp>
      <p:sp>
        <p:nvSpPr>
          <p:cNvPr id="20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8A5B843-F9EB-4C7A-B557-6ECA35B80EF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6" name="Текст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2B7229CF-D714-4277-AB30-E12FFABFB69D}" type="datetimeFigureOut">
              <a:rPr lang="ru-RU"/>
              <a:pPr>
                <a:defRPr/>
              </a:pPr>
              <a:t>11.03.2011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6075945-F4F5-4FB4-9D0B-586C0E49D8E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5" r:id="rId1"/>
    <p:sldLayoutId id="2147483880" r:id="rId2"/>
    <p:sldLayoutId id="2147483886" r:id="rId3"/>
    <p:sldLayoutId id="2147483887" r:id="rId4"/>
    <p:sldLayoutId id="2147483888" r:id="rId5"/>
    <p:sldLayoutId id="2147483881" r:id="rId6"/>
    <p:sldLayoutId id="2147483889" r:id="rId7"/>
    <p:sldLayoutId id="2147483882" r:id="rId8"/>
    <p:sldLayoutId id="2147483890" r:id="rId9"/>
    <p:sldLayoutId id="2147483883" r:id="rId10"/>
    <p:sldLayoutId id="2147483884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eaLnBrk="1" fontAlgn="base" hangingPunct="1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eaLnBrk="1" fontAlgn="base" hangingPunct="1">
        <a:spcBef>
          <a:spcPct val="20000"/>
        </a:spcBef>
        <a:spcAft>
          <a:spcPct val="0"/>
        </a:spcAft>
        <a:buClr>
          <a:srgbClr val="FEB80A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eaLnBrk="1" fontAlgn="base" hangingPunct="1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Vitaly\&#1052;&#1086;&#1080;%20&#1076;&#1086;&#1082;&#1091;&#1084;&#1077;&#1085;&#1090;&#1099;\&#1055;&#1088;&#1077;&#1079;&#1077;&#1085;&#1090;&#1072;&#1094;&#1080;&#1103;1281.wav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Vitaly\&#1052;&#1086;&#1080;%20&#1076;&#1086;&#1082;&#1091;&#1084;&#1077;&#1085;&#1090;&#1099;\&#1055;&#1088;&#1077;&#1079;&#1077;&#1085;&#1090;&#1072;&#1094;&#1080;&#1103;1285.wav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1"/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bg2">
                <a:tint val="88000"/>
                <a:satMod val="4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333375"/>
            <a:ext cx="7772400" cy="914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tx2">
                    <a:satMod val="200000"/>
                  </a:schemeClr>
                </a:solidFill>
              </a:rPr>
              <a:t>Новая беспроигрышная игра «Пирамида</a:t>
            </a:r>
            <a:r>
              <a:rPr lang="ru-RU" dirty="0" smtClean="0">
                <a:solidFill>
                  <a:schemeClr val="tx2">
                    <a:satMod val="200000"/>
                  </a:schemeClr>
                </a:solidFill>
              </a:rPr>
              <a:t>»</a:t>
            </a:r>
            <a:endParaRPr lang="ru-RU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914400" y="1341438"/>
            <a:ext cx="7772400" cy="5014912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2000" dirty="0" smtClean="0"/>
              <a:t>Здравствуйте, уважаемые дамы и господа!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000" dirty="0" smtClean="0"/>
              <a:t>Сегодня мы рады Вам сообщить, что существует БЕСПРОИГРЫШНАЯ игра «Пирамида».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dirty="0" smtClean="0"/>
              <a:t>Вы вправе заметить, что беспроигрышных игр не бывает. В любой игре есть победитель или проигравший. Есть конечно ничейные результаты  в играх на счет (футбол, хоккей, </a:t>
            </a:r>
            <a:r>
              <a:rPr lang="ru-RU" sz="2000" dirty="0" smtClean="0"/>
              <a:t>баскетбол, гандбол)</a:t>
            </a:r>
            <a:endParaRPr lang="ru-RU" sz="2000" dirty="0" smtClean="0"/>
          </a:p>
          <a:p>
            <a:pPr eaLnBrk="1" hangingPunct="1">
              <a:buFont typeface="Wingdings" pitchFamily="2" charset="2"/>
              <a:buNone/>
            </a:pPr>
            <a:r>
              <a:rPr lang="ru-RU" sz="2000" dirty="0" smtClean="0"/>
              <a:t>Но есть и такие игры, где ничьих не бывает (теннис, волейбол, </a:t>
            </a:r>
            <a:r>
              <a:rPr lang="ru-RU" sz="2000" dirty="0" err="1" smtClean="0"/>
              <a:t>биллиард</a:t>
            </a:r>
            <a:r>
              <a:rPr lang="ru-RU" sz="2000" dirty="0" smtClean="0"/>
              <a:t>, </a:t>
            </a:r>
            <a:r>
              <a:rPr lang="ru-RU" sz="2000" dirty="0" err="1" smtClean="0"/>
              <a:t>снукер</a:t>
            </a:r>
            <a:r>
              <a:rPr lang="ru-RU" sz="2000" dirty="0" smtClean="0"/>
              <a:t>)</a:t>
            </a:r>
          </a:p>
          <a:p>
            <a:pPr>
              <a:buNone/>
            </a:pPr>
            <a:r>
              <a:rPr lang="ru-RU" sz="2000" dirty="0" smtClean="0"/>
              <a:t>Хотели бы вы стать профессионалом в такой игре, где Вы постоянно </a:t>
            </a:r>
            <a:r>
              <a:rPr lang="ru-RU" sz="2000" dirty="0" smtClean="0"/>
              <a:t>выигрывали бы </a:t>
            </a:r>
            <a:r>
              <a:rPr lang="ru-RU" sz="2000" dirty="0" smtClean="0"/>
              <a:t>или, по крайней мере, играли с Вашими соперниками вничью. Если бы это у Вас получалось, то такая игра и была бы БЕСПРОИГРЫШНОЙ ИГРОЙ </a:t>
            </a:r>
            <a:r>
              <a:rPr lang="ru-RU" sz="2000" b="1" dirty="0" smtClean="0">
                <a:solidFill>
                  <a:srgbClr val="FF0000"/>
                </a:solidFill>
              </a:rPr>
              <a:t>ЛИЧНО ДЛЯ ВАС</a:t>
            </a:r>
            <a:r>
              <a:rPr lang="ru-RU" sz="2000" dirty="0" smtClean="0"/>
              <a:t>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000" dirty="0" smtClean="0"/>
              <a:t>Не так ли?</a:t>
            </a:r>
          </a:p>
        </p:txBody>
      </p:sp>
      <p:pic>
        <p:nvPicPr>
          <p:cNvPr id="4" name="Презентация1281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39175" y="63531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3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Содержимое 3" descr="1357_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76675" y="2655888"/>
            <a:ext cx="1847850" cy="2828925"/>
          </a:xfrm>
        </p:spPr>
      </p:pic>
      <p:pic>
        <p:nvPicPr>
          <p:cNvPr id="17411" name="Рисунок 6" descr="image03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6538" y="2636838"/>
            <a:ext cx="1147762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Содержимое 3" descr="1357_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76675" y="2655888"/>
            <a:ext cx="1847850" cy="2828925"/>
          </a:xfrm>
        </p:spPr>
      </p:pic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Содержимое 3" descr="1357_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76675" y="2655888"/>
            <a:ext cx="1847850" cy="2828925"/>
          </a:xfrm>
        </p:spPr>
      </p:pic>
      <p:pic>
        <p:nvPicPr>
          <p:cNvPr id="19459" name="Рисунок 4" descr="image037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525" y="2636838"/>
            <a:ext cx="1131888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Содержимое 3" descr="1357_5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76675" y="2655888"/>
            <a:ext cx="1847850" cy="2828925"/>
          </a:xfrm>
        </p:spPr>
      </p:pic>
      <p:pic>
        <p:nvPicPr>
          <p:cNvPr id="20483" name="Рисунок 4" descr="image037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525" y="2636838"/>
            <a:ext cx="1131888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Содержимое 3" descr="1357_6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76675" y="2655888"/>
            <a:ext cx="1847850" cy="2828925"/>
          </a:xfrm>
        </p:spPr>
      </p:pic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Содержимое 3" descr="1357_7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76675" y="2655888"/>
            <a:ext cx="1847850" cy="2828925"/>
          </a:xfrm>
        </p:spPr>
      </p:pic>
      <p:pic>
        <p:nvPicPr>
          <p:cNvPr id="22531" name="Рисунок 4" descr="image03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6538" y="2636838"/>
            <a:ext cx="1147762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Содержимое 3" descr="1357_8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76675" y="2655888"/>
            <a:ext cx="1847850" cy="2828925"/>
          </a:xfrm>
        </p:spPr>
      </p:pic>
      <p:pic>
        <p:nvPicPr>
          <p:cNvPr id="23555" name="Рисунок 4" descr="image03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6538" y="2636838"/>
            <a:ext cx="1147762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Содержимое 3" descr="1357_9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76675" y="2655888"/>
            <a:ext cx="1847850" cy="2828925"/>
          </a:xfrm>
        </p:spPr>
      </p:pic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Содержимое 3" descr="1357_1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76675" y="2655888"/>
            <a:ext cx="1847850" cy="2828925"/>
          </a:xfrm>
        </p:spPr>
      </p:pic>
      <p:pic>
        <p:nvPicPr>
          <p:cNvPr id="25603" name="Рисунок 4" descr="image037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525" y="2636838"/>
            <a:ext cx="1131888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Содержимое 3" descr="1357_1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76675" y="2655888"/>
            <a:ext cx="1847850" cy="2828925"/>
          </a:xfrm>
        </p:spPr>
      </p:pic>
      <p:pic>
        <p:nvPicPr>
          <p:cNvPr id="26627" name="Рисунок 4" descr="image037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525" y="2636838"/>
            <a:ext cx="1131888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333375"/>
            <a:ext cx="7772400" cy="914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tx2">
                    <a:satMod val="200000"/>
                  </a:schemeClr>
                </a:solidFill>
              </a:rPr>
              <a:t>Новая беспроигрышная игра «Пирамида</a:t>
            </a:r>
            <a:r>
              <a:rPr lang="ru-RU" dirty="0" smtClean="0">
                <a:solidFill>
                  <a:schemeClr val="tx2">
                    <a:satMod val="200000"/>
                  </a:schemeClr>
                </a:solidFill>
              </a:rPr>
              <a:t>»</a:t>
            </a:r>
            <a:endParaRPr lang="ru-RU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914400" y="1341438"/>
            <a:ext cx="7772400" cy="50149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000" dirty="0" smtClean="0"/>
              <a:t>Мы предлагаем Вам стать профессионалом в игре «Пирамида»</a:t>
            </a:r>
          </a:p>
          <a:p>
            <a:pPr eaLnBrk="1" hangingPunct="1">
              <a:buFont typeface="Wingdings" pitchFamily="2" charset="2"/>
              <a:buNone/>
            </a:pPr>
            <a:endParaRPr lang="ru-RU" sz="2000" dirty="0" smtClean="0"/>
          </a:p>
          <a:p>
            <a:pPr eaLnBrk="1" hangingPunct="1">
              <a:buFont typeface="Wingdings" pitchFamily="2" charset="2"/>
              <a:buNone/>
            </a:pPr>
            <a:r>
              <a:rPr lang="ru-RU" sz="2000" dirty="0" smtClean="0"/>
              <a:t>Зная секрет этой игры, Вы никогда не проиграете Ваши деньги, потому, что </a:t>
            </a:r>
            <a:r>
              <a:rPr lang="ru-RU" sz="2400" b="1" dirty="0" smtClean="0">
                <a:solidFill>
                  <a:srgbClr val="FF0066"/>
                </a:solidFill>
              </a:rPr>
              <a:t>будете</a:t>
            </a:r>
            <a:r>
              <a:rPr lang="ru-RU" sz="2000" dirty="0" smtClean="0">
                <a:solidFill>
                  <a:srgbClr val="FF0066"/>
                </a:solidFill>
              </a:rPr>
              <a:t> </a:t>
            </a:r>
            <a:r>
              <a:rPr lang="ru-RU" sz="2400" b="1" dirty="0" smtClean="0">
                <a:solidFill>
                  <a:srgbClr val="FF0066"/>
                </a:solidFill>
              </a:rPr>
              <a:t>постоянно только выигрывать!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dirty="0" smtClean="0"/>
              <a:t>Если же произойдет такой невероятный случай, что Ваш соперник также знает секрет этой игры, то один раз выиграете Вы, а один раз Ваш соперник. Это значит, что Ваш поединок закончится вничью. Но в любом случае </a:t>
            </a:r>
            <a:r>
              <a:rPr lang="ru-RU" sz="2400" b="1" dirty="0" smtClean="0"/>
              <a:t>Вы ничего не теряете.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dirty="0" smtClean="0"/>
              <a:t>Обучиться этой игре может любой школьник, который научился считать до </a:t>
            </a:r>
            <a:r>
              <a:rPr lang="ru-RU" sz="2000" dirty="0" smtClean="0">
                <a:latin typeface="Arial Black" pitchFamily="34" charset="0"/>
              </a:rPr>
              <a:t>16</a:t>
            </a:r>
            <a:r>
              <a:rPr lang="ru-RU" sz="2000" dirty="0" smtClean="0"/>
              <a:t>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000" dirty="0" smtClean="0"/>
              <a:t>  И так, презентация новой  беспроигрышной игры</a:t>
            </a:r>
          </a:p>
        </p:txBody>
      </p:sp>
      <p:pic>
        <p:nvPicPr>
          <p:cNvPr id="4" name="Презентация1285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39175" y="63531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2400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Содержимое 3" descr="1357_1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76675" y="2655888"/>
            <a:ext cx="1847850" cy="2828925"/>
          </a:xfrm>
        </p:spPr>
      </p:pic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Содержимое 3" descr="1357_1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76675" y="2655888"/>
            <a:ext cx="1847850" cy="2828925"/>
          </a:xfrm>
        </p:spPr>
      </p:pic>
      <p:pic>
        <p:nvPicPr>
          <p:cNvPr id="28675" name="Рисунок 4" descr="image03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6538" y="2636838"/>
            <a:ext cx="1147762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Содержимое 3" descr="1357_1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76675" y="2655888"/>
            <a:ext cx="1847850" cy="2828925"/>
          </a:xfrm>
        </p:spPr>
      </p:pic>
      <p:pic>
        <p:nvPicPr>
          <p:cNvPr id="29699" name="Рисунок 4" descr="image03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6538" y="2636838"/>
            <a:ext cx="1147762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Содержимое 3" descr="1357_15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76675" y="2655888"/>
            <a:ext cx="1847850" cy="2828925"/>
          </a:xfrm>
        </p:spPr>
      </p:pic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Содержимое 3" descr="1357_16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76675" y="2655888"/>
            <a:ext cx="1847850" cy="2828925"/>
          </a:xfrm>
        </p:spPr>
      </p:pic>
      <p:pic>
        <p:nvPicPr>
          <p:cNvPr id="31747" name="Рисунок 4" descr="image037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525" y="2636838"/>
            <a:ext cx="1131888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Содержимое 3" descr="1357_17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76675" y="2655888"/>
            <a:ext cx="1847850" cy="2828925"/>
          </a:xfrm>
        </p:spPr>
      </p:pic>
      <p:pic>
        <p:nvPicPr>
          <p:cNvPr id="32771" name="Рисунок 4" descr="image037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525" y="2636838"/>
            <a:ext cx="1131888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Содержимое 3" descr="1357_2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76675" y="2655888"/>
            <a:ext cx="1847850" cy="2828925"/>
          </a:xfrm>
        </p:spPr>
      </p:pic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Содержимое 3" descr="1357_18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76675" y="2655888"/>
            <a:ext cx="1847850" cy="2828925"/>
          </a:xfrm>
        </p:spPr>
      </p:pic>
      <p:pic>
        <p:nvPicPr>
          <p:cNvPr id="34819" name="Рисунок 4" descr="image03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6538" y="2636838"/>
            <a:ext cx="1147762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Содержимое 3" descr="1357_19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76675" y="2655888"/>
            <a:ext cx="1847850" cy="2828925"/>
          </a:xfrm>
        </p:spPr>
      </p:pic>
      <p:pic>
        <p:nvPicPr>
          <p:cNvPr id="35843" name="Рисунок 4" descr="image03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6538" y="2636838"/>
            <a:ext cx="1147762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Содержимое 3" descr="1357_2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76675" y="2655888"/>
            <a:ext cx="1847850" cy="2828925"/>
          </a:xfrm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>
            <a:off x="1043608" y="476672"/>
            <a:ext cx="7416824" cy="5688632"/>
          </a:xfrm>
          <a:prstGeom prst="triangle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5400000" scaled="0"/>
          </a:gradFill>
          <a:ln w="76200">
            <a:solidFill>
              <a:schemeClr val="accent2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bliqueTopRigh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/>
              <a:t>П</a:t>
            </a:r>
            <a:r>
              <a:rPr lang="ru-RU" sz="4800" b="1" dirty="0">
                <a:solidFill>
                  <a:srgbClr val="FFFF00"/>
                </a:solidFill>
              </a:rPr>
              <a:t>И</a:t>
            </a:r>
            <a:r>
              <a:rPr lang="ru-RU" sz="4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Р</a:t>
            </a:r>
            <a:r>
              <a:rPr lang="ru-RU" sz="4800" b="1" dirty="0">
                <a:solidFill>
                  <a:srgbClr val="FF0066"/>
                </a:solidFill>
              </a:rPr>
              <a:t>А</a:t>
            </a:r>
            <a:r>
              <a:rPr lang="ru-RU" sz="4800" b="1" dirty="0"/>
              <a:t>М</a:t>
            </a:r>
            <a:r>
              <a:rPr lang="ru-RU" sz="4800" b="1" dirty="0">
                <a:solidFill>
                  <a:srgbClr val="00B050"/>
                </a:solidFill>
              </a:rPr>
              <a:t>И</a:t>
            </a:r>
            <a:r>
              <a:rPr lang="ru-RU" sz="4800" b="1" dirty="0">
                <a:solidFill>
                  <a:schemeClr val="tx2">
                    <a:lumMod val="50000"/>
                  </a:schemeClr>
                </a:solidFill>
              </a:rPr>
              <a:t>Д</a:t>
            </a:r>
            <a:r>
              <a:rPr lang="ru-RU" sz="4800" b="1" dirty="0">
                <a:solidFill>
                  <a:srgbClr val="66FF33"/>
                </a:solidFill>
              </a:rPr>
              <a:t>А</a:t>
            </a:r>
          </a:p>
        </p:txBody>
      </p:sp>
    </p:spTree>
  </p:cSld>
  <p:clrMapOvr>
    <a:masterClrMapping/>
  </p:clrMapOvr>
  <p:transition spd="slow" advTm="5000">
    <p:wedg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Содержимое 3" descr="1357_2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76675" y="2655888"/>
            <a:ext cx="1847850" cy="2828925"/>
          </a:xfrm>
        </p:spPr>
      </p:pic>
      <p:pic>
        <p:nvPicPr>
          <p:cNvPr id="37891" name="Рисунок 4" descr="image037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525" y="2636838"/>
            <a:ext cx="1131888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Овальная выноска 3"/>
          <p:cNvSpPr/>
          <p:nvPr/>
        </p:nvSpPr>
        <p:spPr>
          <a:xfrm flipH="1">
            <a:off x="3707904" y="1700808"/>
            <a:ext cx="2088232" cy="936104"/>
          </a:xfrm>
          <a:prstGeom prst="wedgeEllipseCallout">
            <a:avLst>
              <a:gd name="adj1" fmla="val -58860"/>
              <a:gd name="adj2" fmla="val 140902"/>
            </a:avLst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Я проиграл!</a:t>
            </a:r>
            <a:endParaRPr lang="ru-RU" sz="2000" dirty="0"/>
          </a:p>
        </p:txBody>
      </p:sp>
    </p:spTree>
  </p:cSld>
  <p:clrMapOvr>
    <a:masterClrMapping/>
  </p:clrMapOvr>
  <p:transition advTm="400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Рисунок 4" descr="image037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525" y="2636838"/>
            <a:ext cx="1131888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5" name="Рисунок 5" descr="image03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0338" y="2636838"/>
            <a:ext cx="1147762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Блок-схема: перфолента 9"/>
          <p:cNvSpPr/>
          <p:nvPr/>
        </p:nvSpPr>
        <p:spPr>
          <a:xfrm>
            <a:off x="4211960" y="3861048"/>
            <a:ext cx="1296144" cy="660656"/>
          </a:xfrm>
          <a:prstGeom prst="flowChartPunchedTape">
            <a:avLst/>
          </a:prstGeom>
          <a:solidFill>
            <a:srgbClr val="4F8820"/>
          </a:solidFill>
          <a:effectLst>
            <a:glow rad="101600">
              <a:schemeClr val="accent1">
                <a:lumMod val="40000"/>
                <a:lumOff val="60000"/>
                <a:alpha val="60000"/>
              </a:schemeClr>
            </a:glo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/>
              <a:t>100 $</a:t>
            </a:r>
            <a:endParaRPr lang="ru-RU" sz="2800" dirty="0"/>
          </a:p>
        </p:txBody>
      </p:sp>
      <p:sp>
        <p:nvSpPr>
          <p:cNvPr id="8" name="Выгнутая вправо стрелка 7"/>
          <p:cNvSpPr/>
          <p:nvPr/>
        </p:nvSpPr>
        <p:spPr>
          <a:xfrm rot="5400000">
            <a:off x="4442619" y="3413919"/>
            <a:ext cx="731838" cy="2489200"/>
          </a:xfrm>
          <a:prstGeom prst="curvedLeftArrow">
            <a:avLst/>
          </a:prstGeom>
          <a:solidFill>
            <a:srgbClr val="4718F4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Овальная выноска 6"/>
          <p:cNvSpPr/>
          <p:nvPr/>
        </p:nvSpPr>
        <p:spPr>
          <a:xfrm>
            <a:off x="3348459" y="908720"/>
            <a:ext cx="2879725" cy="1368425"/>
          </a:xfrm>
          <a:prstGeom prst="wedgeEllipseCallout">
            <a:avLst>
              <a:gd name="adj1" fmla="val -46839"/>
              <a:gd name="adj2" fmla="val 129492"/>
            </a:avLst>
          </a:prstGeom>
          <a:solidFill>
            <a:schemeClr val="bg1">
              <a:lumMod val="85000"/>
              <a:lumOff val="15000"/>
            </a:schemeClr>
          </a:solidFill>
          <a:ln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/>
              <a:t>Вы просто не умеете правильно считать до 16, профессор!</a:t>
            </a:r>
            <a:endParaRPr lang="ru-RU" dirty="0"/>
          </a:p>
        </p:txBody>
      </p:sp>
      <p:sp>
        <p:nvSpPr>
          <p:cNvPr id="9" name="Пятно 2 8"/>
          <p:cNvSpPr/>
          <p:nvPr/>
        </p:nvSpPr>
        <p:spPr>
          <a:xfrm>
            <a:off x="6156176" y="1196752"/>
            <a:ext cx="1728192" cy="1656184"/>
          </a:xfrm>
          <a:prstGeom prst="irregularSeal2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?</a:t>
            </a:r>
          </a:p>
          <a:p>
            <a:pPr algn="ctr"/>
            <a:r>
              <a:rPr lang="ru-RU" sz="2000" b="1" dirty="0" smtClean="0"/>
              <a:t>??</a:t>
            </a:r>
          </a:p>
          <a:p>
            <a:pPr algn="ctr"/>
            <a:r>
              <a:rPr lang="ru-RU" sz="2000" b="1" dirty="0" smtClean="0"/>
              <a:t>???</a:t>
            </a:r>
            <a:endParaRPr lang="ru-RU" sz="2000" b="1" dirty="0"/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Рисунок 4" descr="image037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525" y="2636838"/>
            <a:ext cx="1131888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39" name="Рисунок 5" descr="image03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0338" y="2636838"/>
            <a:ext cx="1147762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Блок-схема: перфолента 9"/>
          <p:cNvSpPr/>
          <p:nvPr/>
        </p:nvSpPr>
        <p:spPr>
          <a:xfrm>
            <a:off x="4211960" y="3861048"/>
            <a:ext cx="1296144" cy="660656"/>
          </a:xfrm>
          <a:prstGeom prst="flowChartPunchedTape">
            <a:avLst/>
          </a:prstGeom>
          <a:solidFill>
            <a:srgbClr val="4F8820"/>
          </a:solidFill>
          <a:effectLst>
            <a:glow rad="101600">
              <a:schemeClr val="accent1">
                <a:lumMod val="40000"/>
                <a:lumOff val="60000"/>
                <a:alpha val="60000"/>
              </a:schemeClr>
            </a:glo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/>
              <a:t>100 $</a:t>
            </a:r>
            <a:endParaRPr lang="ru-RU" sz="2800" dirty="0"/>
          </a:p>
        </p:txBody>
      </p:sp>
      <p:sp>
        <p:nvSpPr>
          <p:cNvPr id="8" name="Выгнутая вправо стрелка 7"/>
          <p:cNvSpPr/>
          <p:nvPr/>
        </p:nvSpPr>
        <p:spPr>
          <a:xfrm rot="5400000">
            <a:off x="4442619" y="3413919"/>
            <a:ext cx="731838" cy="2489200"/>
          </a:xfrm>
          <a:prstGeom prst="curvedLeftArrow">
            <a:avLst/>
          </a:prstGeom>
          <a:solidFill>
            <a:srgbClr val="4718F4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Овальная выноска 10"/>
          <p:cNvSpPr/>
          <p:nvPr/>
        </p:nvSpPr>
        <p:spPr>
          <a:xfrm>
            <a:off x="3276600" y="476250"/>
            <a:ext cx="2879725" cy="1368425"/>
          </a:xfrm>
          <a:prstGeom prst="wedgeEllipseCallout">
            <a:avLst>
              <a:gd name="adj1" fmla="val -43914"/>
              <a:gd name="adj2" fmla="val 125096"/>
            </a:avLst>
          </a:prstGeom>
          <a:solidFill>
            <a:schemeClr val="bg1">
              <a:lumMod val="85000"/>
              <a:lumOff val="15000"/>
            </a:schemeClr>
          </a:solidFill>
          <a:ln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/>
              <a:t>Догоню до </a:t>
            </a:r>
            <a:r>
              <a:rPr lang="ru-RU" sz="2400" dirty="0"/>
              <a:t>1000</a:t>
            </a:r>
            <a:r>
              <a:rPr lang="en-US" sz="2400" dirty="0"/>
              <a:t>$</a:t>
            </a:r>
          </a:p>
          <a:p>
            <a:pPr algn="ctr">
              <a:defRPr/>
            </a:pPr>
            <a:r>
              <a:rPr lang="ru-RU" sz="2000" dirty="0"/>
              <a:t>и остановлюсь!..</a:t>
            </a:r>
          </a:p>
        </p:txBody>
      </p:sp>
      <p:sp>
        <p:nvSpPr>
          <p:cNvPr id="12" name="Выноска-облако 11"/>
          <p:cNvSpPr/>
          <p:nvPr/>
        </p:nvSpPr>
        <p:spPr>
          <a:xfrm>
            <a:off x="7272338" y="836613"/>
            <a:ext cx="1871662" cy="1655762"/>
          </a:xfrm>
          <a:prstGeom prst="cloudCallout">
            <a:avLst>
              <a:gd name="adj1" fmla="val -73912"/>
              <a:gd name="adj2" fmla="val 759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FF0000"/>
                </a:solidFill>
              </a:rPr>
              <a:t>Он знает какой-то секрет!!!</a:t>
            </a:r>
          </a:p>
        </p:txBody>
      </p:sp>
      <p:sp>
        <p:nvSpPr>
          <p:cNvPr id="13" name="Выгнутая вправо стрелка 12"/>
          <p:cNvSpPr/>
          <p:nvPr/>
        </p:nvSpPr>
        <p:spPr>
          <a:xfrm rot="5400000">
            <a:off x="4422105" y="3218855"/>
            <a:ext cx="803846" cy="3384376"/>
          </a:xfrm>
          <a:prstGeom prst="curvedLeftArrow">
            <a:avLst/>
          </a:prstGeom>
          <a:solidFill>
            <a:srgbClr val="4718F4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Выгнутая вправо стрелка 13"/>
          <p:cNvSpPr/>
          <p:nvPr/>
        </p:nvSpPr>
        <p:spPr>
          <a:xfrm rot="5400000">
            <a:off x="4494113" y="3146847"/>
            <a:ext cx="731838" cy="4176464"/>
          </a:xfrm>
          <a:prstGeom prst="curvedLeftArrow">
            <a:avLst/>
          </a:prstGeom>
          <a:solidFill>
            <a:srgbClr val="4718F4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Блок-схема: перфолента 14"/>
          <p:cNvSpPr/>
          <p:nvPr/>
        </p:nvSpPr>
        <p:spPr>
          <a:xfrm>
            <a:off x="683568" y="3789040"/>
            <a:ext cx="1296144" cy="660656"/>
          </a:xfrm>
          <a:prstGeom prst="flowChartPunchedTape">
            <a:avLst/>
          </a:prstGeom>
          <a:solidFill>
            <a:srgbClr val="4F8820"/>
          </a:solidFill>
          <a:effectLst>
            <a:glow rad="101600">
              <a:schemeClr val="accent1">
                <a:lumMod val="40000"/>
                <a:lumOff val="60000"/>
                <a:alpha val="60000"/>
              </a:schemeClr>
            </a:glo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/>
              <a:t>100 $</a:t>
            </a:r>
            <a:endParaRPr lang="ru-RU" sz="2800" dirty="0"/>
          </a:p>
        </p:txBody>
      </p:sp>
      <p:sp>
        <p:nvSpPr>
          <p:cNvPr id="16" name="Блок-схема: перфолента 15"/>
          <p:cNvSpPr/>
          <p:nvPr/>
        </p:nvSpPr>
        <p:spPr>
          <a:xfrm>
            <a:off x="395536" y="3501008"/>
            <a:ext cx="1296144" cy="660656"/>
          </a:xfrm>
          <a:prstGeom prst="flowChartPunchedTape">
            <a:avLst/>
          </a:prstGeom>
          <a:solidFill>
            <a:srgbClr val="4F8820"/>
          </a:solidFill>
          <a:effectLst>
            <a:glow rad="101600">
              <a:schemeClr val="accent1">
                <a:lumMod val="40000"/>
                <a:lumOff val="60000"/>
                <a:alpha val="60000"/>
              </a:schemeClr>
            </a:glo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/>
              <a:t>100 $</a:t>
            </a:r>
            <a:endParaRPr lang="ru-RU" sz="2800" dirty="0"/>
          </a:p>
        </p:txBody>
      </p:sp>
      <p:sp>
        <p:nvSpPr>
          <p:cNvPr id="17" name="Блок-схема: перфолента 16"/>
          <p:cNvSpPr/>
          <p:nvPr/>
        </p:nvSpPr>
        <p:spPr>
          <a:xfrm>
            <a:off x="827584" y="3068960"/>
            <a:ext cx="1296144" cy="660656"/>
          </a:xfrm>
          <a:prstGeom prst="flowChartPunchedTape">
            <a:avLst/>
          </a:prstGeom>
          <a:solidFill>
            <a:srgbClr val="4F8820"/>
          </a:solidFill>
          <a:effectLst>
            <a:glow rad="101600">
              <a:schemeClr val="accent1">
                <a:lumMod val="40000"/>
                <a:lumOff val="60000"/>
                <a:alpha val="60000"/>
              </a:schemeClr>
            </a:glo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/>
              <a:t>100 $</a:t>
            </a:r>
            <a:endParaRPr lang="ru-RU" sz="2800" dirty="0"/>
          </a:p>
        </p:txBody>
      </p:sp>
    </p:spTree>
  </p:cSld>
  <p:clrMapOvr>
    <a:masterClrMapping/>
  </p:clrMapOvr>
  <p:transition spd="slow" advTm="10000">
    <p:wheel spokes="8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Содержимое 2"/>
          <p:cNvSpPr>
            <a:spLocks noGrp="1"/>
          </p:cNvSpPr>
          <p:nvPr>
            <p:ph idx="1"/>
          </p:nvPr>
        </p:nvSpPr>
        <p:spPr>
          <a:xfrm>
            <a:off x="395288" y="260350"/>
            <a:ext cx="8291512" cy="64087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000" dirty="0" smtClean="0"/>
              <a:t>Теперь и Вы можете узнать секрет этой простой  на первый взгляд игры.</a:t>
            </a:r>
          </a:p>
          <a:p>
            <a:pPr eaLnBrk="1" hangingPunct="1">
              <a:buFont typeface="Wingdings" pitchFamily="2" charset="2"/>
              <a:buNone/>
            </a:pPr>
            <a:endParaRPr lang="ru-RU" sz="2000" dirty="0" smtClean="0"/>
          </a:p>
          <a:p>
            <a:pPr eaLnBrk="1" hangingPunct="1">
              <a:buFont typeface="Wingdings" pitchFamily="2" charset="2"/>
              <a:buNone/>
            </a:pPr>
            <a:endParaRPr lang="ru-RU" sz="2000" dirty="0" smtClean="0"/>
          </a:p>
          <a:p>
            <a:pPr eaLnBrk="1" hangingPunct="1">
              <a:buFont typeface="Wingdings" pitchFamily="2" charset="2"/>
              <a:buNone/>
            </a:pPr>
            <a:r>
              <a:rPr lang="ru-RU" sz="2000" dirty="0" smtClean="0"/>
              <a:t>Зная этот секрет Вы сможете любому Вашему знакомому, другу, соседу, сослуживцу, начальнику, случайному попутчику в поезде  и  вообще любому человеку доказать, что он так и не научился в школе правильно считать до </a:t>
            </a:r>
            <a:r>
              <a:rPr lang="ru-RU" sz="2000" dirty="0" smtClean="0">
                <a:latin typeface="Arial" charset="0"/>
                <a:cs typeface="Arial" charset="0"/>
              </a:rPr>
              <a:t>16.</a:t>
            </a:r>
          </a:p>
          <a:p>
            <a:pPr eaLnBrk="1" hangingPunct="1">
              <a:buFont typeface="Wingdings" pitchFamily="2" charset="2"/>
              <a:buNone/>
            </a:pPr>
            <a:endParaRPr lang="ru-RU" sz="2000" dirty="0" smtClean="0">
              <a:latin typeface="Arial" charset="0"/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sz="2000" dirty="0" smtClean="0">
                <a:cs typeface="Arial" charset="0"/>
              </a:rPr>
              <a:t>Поспорив на эту тему, Вы будете раз за разом обыгрывать Вашего соперника, пока у того не поедет крыша: «Не </a:t>
            </a:r>
            <a:r>
              <a:rPr lang="ru-RU" sz="2000" dirty="0" err="1" smtClean="0">
                <a:cs typeface="Arial" charset="0"/>
              </a:rPr>
              <a:t>дурак</a:t>
            </a:r>
            <a:r>
              <a:rPr lang="ru-RU" sz="2000" dirty="0" smtClean="0">
                <a:cs typeface="Arial" charset="0"/>
              </a:rPr>
              <a:t> ли я, если у меня не получается выиграть хотя бы один раз ??? »</a:t>
            </a:r>
          </a:p>
          <a:p>
            <a:pPr eaLnBrk="1" hangingPunct="1">
              <a:buFont typeface="Wingdings" pitchFamily="2" charset="2"/>
              <a:buNone/>
            </a:pPr>
            <a:endParaRPr lang="ru-RU" sz="2000" dirty="0" smtClean="0"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sz="2000" dirty="0" smtClean="0">
                <a:cs typeface="Arial" charset="0"/>
              </a:rPr>
              <a:t>Не верите, можем с Вами сыграть в эту игру прямо сейчас!!!!!!!!!!!!!!!!!!!!!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000" dirty="0" smtClean="0">
                <a:cs typeface="Arial" charset="0"/>
              </a:rPr>
              <a:t>И я Вам гарантирую, что из </a:t>
            </a:r>
            <a:r>
              <a:rPr lang="ru-RU" sz="2800" dirty="0" smtClean="0">
                <a:cs typeface="Arial" charset="0"/>
              </a:rPr>
              <a:t>10</a:t>
            </a:r>
            <a:r>
              <a:rPr lang="ru-RU" sz="2000" dirty="0" smtClean="0">
                <a:cs typeface="Arial" charset="0"/>
              </a:rPr>
              <a:t> раз  Вам не удастся выиграть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000" dirty="0" smtClean="0">
                <a:cs typeface="Arial" charset="0"/>
              </a:rPr>
              <a:t> НИ ОДНОГО раза!</a:t>
            </a:r>
          </a:p>
          <a:p>
            <a:pPr algn="ctr" eaLnBrk="1" hangingPunct="1">
              <a:buFont typeface="Wingdings" pitchFamily="2" charset="2"/>
              <a:buNone/>
            </a:pPr>
            <a:endParaRPr lang="ru-RU" sz="2000" dirty="0" smtClean="0">
              <a:cs typeface="Arial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ru-RU" sz="2000" dirty="0" smtClean="0">
                <a:cs typeface="Arial" charset="0"/>
              </a:rPr>
              <a:t>Мой Е-</a:t>
            </a:r>
            <a:r>
              <a:rPr lang="en-US" sz="2000" dirty="0" smtClean="0">
                <a:cs typeface="Arial" charset="0"/>
              </a:rPr>
              <a:t>mail</a:t>
            </a:r>
            <a:r>
              <a:rPr lang="ru-RU" sz="2000" dirty="0" smtClean="0">
                <a:cs typeface="Arial" charset="0"/>
              </a:rPr>
              <a:t>:</a:t>
            </a:r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   </a:t>
            </a:r>
            <a:r>
              <a:rPr lang="en-US" sz="2000" b="1" dirty="0" smtClean="0">
                <a:solidFill>
                  <a:srgbClr val="66FF33"/>
                </a:solidFill>
                <a:cs typeface="Arial" charset="0"/>
              </a:rPr>
              <a:t>mironov-2006@yandex.ru</a:t>
            </a:r>
            <a:endParaRPr lang="ru-RU" sz="2000" b="1" dirty="0" smtClean="0">
              <a:solidFill>
                <a:srgbClr val="66FF33"/>
              </a:solidFill>
              <a:cs typeface="Arial" charset="0"/>
            </a:endParaRPr>
          </a:p>
        </p:txBody>
      </p:sp>
      <p:sp>
        <p:nvSpPr>
          <p:cNvPr id="4" name="Улыбающееся лицо 3"/>
          <p:cNvSpPr/>
          <p:nvPr/>
        </p:nvSpPr>
        <p:spPr>
          <a:xfrm>
            <a:off x="5364163" y="836613"/>
            <a:ext cx="503237" cy="504825"/>
          </a:xfrm>
          <a:prstGeom prst="smileyFace">
            <a:avLst/>
          </a:prstGeom>
          <a:solidFill>
            <a:srgbClr val="CC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Улыбающееся лицо 4"/>
          <p:cNvSpPr/>
          <p:nvPr/>
        </p:nvSpPr>
        <p:spPr>
          <a:xfrm>
            <a:off x="4716463" y="836613"/>
            <a:ext cx="503237" cy="504825"/>
          </a:xfrm>
          <a:prstGeom prst="smileyFac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Улыбающееся лицо 5"/>
          <p:cNvSpPr/>
          <p:nvPr/>
        </p:nvSpPr>
        <p:spPr>
          <a:xfrm>
            <a:off x="2771775" y="836613"/>
            <a:ext cx="504825" cy="504825"/>
          </a:xfrm>
          <a:prstGeom prst="smileyFace">
            <a:avLst/>
          </a:prstGeom>
          <a:solidFill>
            <a:srgbClr val="FC104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Улыбающееся лицо 6"/>
          <p:cNvSpPr/>
          <p:nvPr/>
        </p:nvSpPr>
        <p:spPr>
          <a:xfrm>
            <a:off x="3419475" y="836613"/>
            <a:ext cx="504825" cy="504825"/>
          </a:xfrm>
          <a:prstGeom prst="smileyFace">
            <a:avLst/>
          </a:prstGeom>
          <a:solidFill>
            <a:srgbClr val="3333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Улыбающееся лицо 7"/>
          <p:cNvSpPr/>
          <p:nvPr/>
        </p:nvSpPr>
        <p:spPr>
          <a:xfrm>
            <a:off x="4067175" y="836613"/>
            <a:ext cx="504825" cy="504825"/>
          </a:xfrm>
          <a:prstGeom prst="smileyFac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Tm="32000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46831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2">
                    <a:satMod val="200000"/>
                  </a:schemeClr>
                </a:solidFill>
              </a:rPr>
              <a:t>Стандартная раскладка спичек в игре «ПИРАМИДА»</a:t>
            </a:r>
            <a:endParaRPr lang="ru-RU" sz="20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1267" name="Содержимое 4"/>
          <p:cNvSpPr>
            <a:spLocks noGrp="1"/>
          </p:cNvSpPr>
          <p:nvPr>
            <p:ph idx="1"/>
          </p:nvPr>
        </p:nvSpPr>
        <p:spPr>
          <a:xfrm>
            <a:off x="914400" y="1268413"/>
            <a:ext cx="7772400" cy="50879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>
                <a:latin typeface="Arial" charset="0"/>
                <a:cs typeface="Arial" charset="0"/>
              </a:rPr>
              <a:t>    1             </a:t>
            </a:r>
          </a:p>
          <a:p>
            <a:pPr eaLnBrk="1" hangingPunct="1">
              <a:buFont typeface="Wingdings" pitchFamily="2" charset="2"/>
              <a:buNone/>
            </a:pPr>
            <a:endParaRPr lang="ru-RU" smtClean="0">
              <a:latin typeface="Arial" charset="0"/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smtClean="0">
                <a:latin typeface="Arial" charset="0"/>
                <a:cs typeface="Arial" charset="0"/>
              </a:rPr>
              <a:t>    3</a:t>
            </a:r>
          </a:p>
          <a:p>
            <a:pPr eaLnBrk="1" hangingPunct="1">
              <a:buFont typeface="Wingdings" pitchFamily="2" charset="2"/>
              <a:buNone/>
            </a:pPr>
            <a:endParaRPr lang="ru-RU" smtClean="0">
              <a:latin typeface="Arial" charset="0"/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smtClean="0">
                <a:latin typeface="Arial" charset="0"/>
                <a:cs typeface="Arial" charset="0"/>
              </a:rPr>
              <a:t>    5</a:t>
            </a:r>
          </a:p>
          <a:p>
            <a:pPr eaLnBrk="1" hangingPunct="1">
              <a:buFont typeface="Wingdings" pitchFamily="2" charset="2"/>
              <a:buNone/>
            </a:pPr>
            <a:endParaRPr lang="ru-RU" smtClean="0">
              <a:latin typeface="Arial" charset="0"/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smtClean="0">
                <a:latin typeface="Arial" charset="0"/>
                <a:cs typeface="Arial" charset="0"/>
              </a:rPr>
              <a:t>    7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>
                <a:latin typeface="Arial" charset="0"/>
                <a:cs typeface="Arial" charset="0"/>
              </a:rPr>
              <a:t> ____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>
                <a:latin typeface="Arial" charset="0"/>
                <a:cs typeface="Arial" charset="0"/>
              </a:rPr>
              <a:t>   16</a:t>
            </a:r>
          </a:p>
        </p:txBody>
      </p:sp>
      <p:pic>
        <p:nvPicPr>
          <p:cNvPr id="11268" name="Рисунок 5" descr="1357_24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675" y="981075"/>
            <a:ext cx="3014663" cy="461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10000">
    <p:zoom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2">
                    <a:satMod val="200000"/>
                  </a:schemeClr>
                </a:solidFill>
              </a:rPr>
              <a:t>Игра «Пирамида»</a:t>
            </a:r>
            <a:br>
              <a:rPr lang="ru-RU" sz="2800" b="1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ru-RU" sz="2000" b="1" dirty="0" smtClean="0">
                <a:solidFill>
                  <a:schemeClr val="tx2">
                    <a:satMod val="200000"/>
                  </a:schemeClr>
                </a:solidFill>
              </a:rPr>
              <a:t>(Играют только вдвоем) </a:t>
            </a:r>
            <a:endParaRPr lang="ru-RU" sz="2000" b="1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48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sz="2400" b="1" dirty="0" smtClean="0"/>
              <a:t>Правила игры: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sz="2400" b="1" dirty="0" smtClean="0"/>
              <a:t>1</a:t>
            </a:r>
            <a:r>
              <a:rPr lang="ru-RU" sz="2400" dirty="0" smtClean="0"/>
              <a:t>. Игроки берут спички по очереди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sz="2400" b="1" dirty="0" smtClean="0"/>
              <a:t>2</a:t>
            </a:r>
            <a:r>
              <a:rPr lang="ru-RU" sz="2400" dirty="0" smtClean="0"/>
              <a:t>. Брать можно любое количество спичек с любой стороны из любого ряда.(Можно забрать любой целый ряд)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sz="2400" b="1" dirty="0" smtClean="0"/>
              <a:t>3</a:t>
            </a:r>
            <a:r>
              <a:rPr lang="ru-RU" sz="2400" dirty="0" smtClean="0"/>
              <a:t>.</a:t>
            </a:r>
            <a:r>
              <a:rPr lang="ru-RU" sz="2400" dirty="0"/>
              <a:t> </a:t>
            </a:r>
            <a:r>
              <a:rPr lang="ru-RU" sz="2400" dirty="0" smtClean="0"/>
              <a:t>Брать спички одновременно из нескольких рядов запрещено.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sz="2400" dirty="0" smtClean="0"/>
              <a:t>     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sz="2400" dirty="0" smtClean="0"/>
              <a:t>     Проигрывает тот, кому остается последняя спичка.</a:t>
            </a:r>
          </a:p>
          <a:p>
            <a:pPr marL="41148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ru-RU" sz="1200" u="sng" dirty="0" smtClean="0">
              <a:solidFill>
                <a:srgbClr val="0070C0"/>
              </a:solidFill>
            </a:endParaRPr>
          </a:p>
        </p:txBody>
      </p:sp>
      <p:pic>
        <p:nvPicPr>
          <p:cNvPr id="12292" name="Рисунок 3" descr="1357_24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613" y="188913"/>
            <a:ext cx="720725" cy="11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20000">
    <p:blinds/>
    <p:sndAc>
      <p:stSnd>
        <p:snd r:embed="rId2" name="push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Рисунок 4" descr="1357_24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275" y="2636838"/>
            <a:ext cx="1847850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Рисунок 5" descr="image03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6166" y="2636838"/>
            <a:ext cx="1147762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Рисунок 7" descr="image037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1500" y="2636838"/>
            <a:ext cx="113347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Овальная выноска 4"/>
          <p:cNvSpPr/>
          <p:nvPr/>
        </p:nvSpPr>
        <p:spPr>
          <a:xfrm rot="416397">
            <a:off x="3945523" y="974725"/>
            <a:ext cx="2360612" cy="1236663"/>
          </a:xfrm>
          <a:prstGeom prst="wedgeEllipseCallout">
            <a:avLst>
              <a:gd name="adj1" fmla="val -57987"/>
              <a:gd name="adj2" fmla="val 156653"/>
            </a:avLst>
          </a:prstGeom>
          <a:solidFill>
            <a:schemeClr val="tx2">
              <a:lumMod val="1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Сыграем в Пирамиду?</a:t>
            </a:r>
          </a:p>
        </p:txBody>
      </p:sp>
      <p:sp>
        <p:nvSpPr>
          <p:cNvPr id="6" name="Выноска-облако 5"/>
          <p:cNvSpPr/>
          <p:nvPr/>
        </p:nvSpPr>
        <p:spPr>
          <a:xfrm>
            <a:off x="6156325" y="2060575"/>
            <a:ext cx="914400" cy="612775"/>
          </a:xfrm>
          <a:prstGeom prst="cloudCallout">
            <a:avLst>
              <a:gd name="adj1" fmla="val -47149"/>
              <a:gd name="adj2" fmla="val 95879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</a:rPr>
              <a:t>???</a:t>
            </a:r>
          </a:p>
        </p:txBody>
      </p:sp>
    </p:spTree>
  </p:cSld>
  <p:clrMapOvr>
    <a:masterClrMapping/>
  </p:clrMapOvr>
  <p:transition spd="slow" advTm="4000"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4" descr="1357_24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275" y="2636838"/>
            <a:ext cx="1847850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Рисунок 5" descr="image03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6166" y="2636838"/>
            <a:ext cx="1147762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Рисунок 7" descr="image037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1500" y="2636838"/>
            <a:ext cx="113347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Выноска-облако 4"/>
          <p:cNvSpPr/>
          <p:nvPr/>
        </p:nvSpPr>
        <p:spPr>
          <a:xfrm rot="1481678" flipH="1">
            <a:off x="4432300" y="1106488"/>
            <a:ext cx="1800225" cy="755650"/>
          </a:xfrm>
          <a:prstGeom prst="cloudCallout">
            <a:avLst>
              <a:gd name="adj1" fmla="val -74583"/>
              <a:gd name="adj2" fmla="val 205535"/>
            </a:avLst>
          </a:prstGeom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Сыграем!</a:t>
            </a:r>
          </a:p>
        </p:txBody>
      </p:sp>
      <p:sp>
        <p:nvSpPr>
          <p:cNvPr id="7" name="Облако 6"/>
          <p:cNvSpPr/>
          <p:nvPr/>
        </p:nvSpPr>
        <p:spPr>
          <a:xfrm>
            <a:off x="2771775" y="1557338"/>
            <a:ext cx="914400" cy="914400"/>
          </a:xfrm>
          <a:prstGeom prst="cloud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7200" b="1" dirty="0">
                <a:solidFill>
                  <a:srgbClr val="C00000"/>
                </a:solidFill>
              </a:rPr>
              <a:t>!</a:t>
            </a:r>
          </a:p>
        </p:txBody>
      </p:sp>
    </p:spTree>
  </p:cSld>
  <p:clrMapOvr>
    <a:masterClrMapping/>
  </p:clrMapOvr>
  <p:transition spd="slow" advTm="4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Рисунок 4" descr="1357_24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275" y="2636838"/>
            <a:ext cx="1847850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Рисунок 5" descr="image03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6166" y="2636838"/>
            <a:ext cx="1147762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7" descr="image037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1500" y="2636838"/>
            <a:ext cx="113347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Овальная выноска 5"/>
          <p:cNvSpPr/>
          <p:nvPr/>
        </p:nvSpPr>
        <p:spPr>
          <a:xfrm rot="416397">
            <a:off x="3989993" y="974725"/>
            <a:ext cx="2360612" cy="1236663"/>
          </a:xfrm>
          <a:prstGeom prst="wedgeEllipseCallout">
            <a:avLst>
              <a:gd name="adj1" fmla="val -57987"/>
              <a:gd name="adj2" fmla="val 156653"/>
            </a:avLst>
          </a:prstGeom>
          <a:solidFill>
            <a:schemeClr val="tx2">
              <a:lumMod val="1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Мой ход !</a:t>
            </a:r>
          </a:p>
        </p:txBody>
      </p:sp>
      <p:sp>
        <p:nvSpPr>
          <p:cNvPr id="10" name="Выноска-облако 9"/>
          <p:cNvSpPr/>
          <p:nvPr/>
        </p:nvSpPr>
        <p:spPr>
          <a:xfrm>
            <a:off x="6156325" y="2060575"/>
            <a:ext cx="1079500" cy="647700"/>
          </a:xfrm>
          <a:prstGeom prst="cloudCallou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rgbClr val="C00000"/>
                </a:solidFill>
              </a:rPr>
              <a:t>O</a:t>
            </a:r>
            <a:r>
              <a:rPr lang="ru-RU" sz="2000" b="1" dirty="0">
                <a:solidFill>
                  <a:srgbClr val="C00000"/>
                </a:solidFill>
              </a:rPr>
              <a:t>.</a:t>
            </a:r>
            <a:r>
              <a:rPr lang="en-US" sz="2000" b="1" dirty="0">
                <a:solidFill>
                  <a:srgbClr val="C00000"/>
                </a:solidFill>
              </a:rPr>
              <a:t>k !</a:t>
            </a:r>
            <a:endParaRPr lang="ru-RU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 advTm="4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Содержимое 3" descr="1357_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76675" y="2655888"/>
            <a:ext cx="1847850" cy="2828925"/>
          </a:xfrm>
        </p:spPr>
      </p:pic>
      <p:pic>
        <p:nvPicPr>
          <p:cNvPr id="16387" name="Рисунок 6" descr="image03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6538" y="2636838"/>
            <a:ext cx="1147762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овая беспроигрышная игра «Пирамида»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Новая беспроигрышная игра «Пирамида»</Template>
  <TotalTime>47</TotalTime>
  <Words>489</Words>
  <Application>Microsoft Office PowerPoint</Application>
  <PresentationFormat>Экран (4:3)</PresentationFormat>
  <Paragraphs>63</Paragraphs>
  <Slides>33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Новая беспроигрышная игра «Пирамида»</vt:lpstr>
      <vt:lpstr>Новая беспроигрышная игра «Пирамида»</vt:lpstr>
      <vt:lpstr>Новая беспроигрышная игра «Пирамида»</vt:lpstr>
      <vt:lpstr>Слайд 3</vt:lpstr>
      <vt:lpstr>Стандартная раскладка спичек в игре «ПИРАМИДА»</vt:lpstr>
      <vt:lpstr>Игра «Пирамида» (Играют только вдвоем) 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Новая беспроигрышная игра «Пирамида»</dc:title>
  <dc:creator>HomeUser</dc:creator>
  <cp:lastModifiedBy>HomeUser</cp:lastModifiedBy>
  <cp:revision>1</cp:revision>
  <dcterms:created xsi:type="dcterms:W3CDTF">2011-03-11T19:28:03Z</dcterms:created>
  <dcterms:modified xsi:type="dcterms:W3CDTF">2011-03-11T20:15:52Z</dcterms:modified>
</cp:coreProperties>
</file>